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1eab417a64443eb" /><Relationship Type="http://schemas.openxmlformats.org/officeDocument/2006/relationships/extended-properties" Target="/docProps/app.xml" Id="R9e01d904770e4439" /><Relationship Type="http://schemas.openxmlformats.org/officeDocument/2006/relationships/officeDocument" Target="/ppt/presentation.xml" Id="R64eb448b2d0242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b4a3a5b8b1428f"/>
  </p:sldMasterIdLst>
  <p:notesMasterIdLst>
    <p:notesMasterId xmlns:r="http://schemas.openxmlformats.org/officeDocument/2006/relationships" r:id="Rc5dc90837c16407e"/>
  </p:notesMasterIdLst>
  <p:sldIdLst>
    <p:sldId xmlns:r="http://schemas.openxmlformats.org/officeDocument/2006/relationships" id="256" r:id="R78332f51344b46b8"/>
    <p:sldId xmlns:r="http://schemas.openxmlformats.org/officeDocument/2006/relationships" id="257" r:id="Rb176066188aa45a4"/>
    <p:sldId xmlns:r="http://schemas.openxmlformats.org/officeDocument/2006/relationships" id="258" r:id="R1f4018168cc54aff"/>
    <p:sldId xmlns:r="http://schemas.openxmlformats.org/officeDocument/2006/relationships" id="259" r:id="Rcc0b8d97c3134812"/>
    <p:sldId xmlns:r="http://schemas.openxmlformats.org/officeDocument/2006/relationships" id="260" r:id="R03179c5710e44832"/>
    <p:sldId xmlns:r="http://schemas.openxmlformats.org/officeDocument/2006/relationships" id="261" r:id="R72f8e5e1583a41f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f38a12c19eb419b" /><Relationship Type="http://schemas.openxmlformats.org/officeDocument/2006/relationships/slideMaster" Target="/ppt/slideMasters/slideMaster1.xml" Id="R46b4a3a5b8b1428f" /><Relationship Type="http://schemas.openxmlformats.org/officeDocument/2006/relationships/notesMaster" Target="/ppt/notesMasters/notesMaster1.xml" Id="Rc5dc90837c16407e" /><Relationship Type="http://schemas.openxmlformats.org/officeDocument/2006/relationships/presProps" Target="/ppt/presProps.xml" Id="R20d15cc002c042b3" /><Relationship Type="http://schemas.openxmlformats.org/officeDocument/2006/relationships/tableStyles" Target="/ppt/tableStyles.xml" Id="R6168793c96834a24" /><Relationship Type="http://schemas.openxmlformats.org/officeDocument/2006/relationships/slide" Target="/ppt/slides/slide1.xml" Id="R78332f51344b46b8" /><Relationship Type="http://schemas.openxmlformats.org/officeDocument/2006/relationships/slide" Target="/ppt/slides/slide2.xml" Id="Rb176066188aa45a4" /><Relationship Type="http://schemas.openxmlformats.org/officeDocument/2006/relationships/slide" Target="/ppt/slides/slide3.xml" Id="R1f4018168cc54aff" /><Relationship Type="http://schemas.openxmlformats.org/officeDocument/2006/relationships/slide" Target="/ppt/slides/slide4.xml" Id="Rcc0b8d97c3134812" /><Relationship Type="http://schemas.openxmlformats.org/officeDocument/2006/relationships/slide" Target="/ppt/slides/slide5.xml" Id="R03179c5710e44832" /><Relationship Type="http://schemas.openxmlformats.org/officeDocument/2006/relationships/slide" Target="/ppt/slides/slide6.xml" Id="R72f8e5e1583a41f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c27163806e6494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991a7dbadf645e3" /><Relationship Type="http://schemas.openxmlformats.org/officeDocument/2006/relationships/notesMaster" Target="/ppt/notesMasters/notesMaster1.xml" Id="Rd3e86058ce3c4cd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dae8b1f592545c5" /><Relationship Type="http://schemas.openxmlformats.org/officeDocument/2006/relationships/notesMaster" Target="/ppt/notesMasters/notesMaster1.xml" Id="R7feb0ee8bb614be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15718399f204299" /><Relationship Type="http://schemas.openxmlformats.org/officeDocument/2006/relationships/notesMaster" Target="/ppt/notesMasters/notesMaster1.xml" Id="Rc3ac9843321642b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e93279f9e234241" /><Relationship Type="http://schemas.openxmlformats.org/officeDocument/2006/relationships/notesMaster" Target="/ppt/notesMasters/notesMaster1.xml" Id="Rc69c1b7686804d4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3eda59a72a34b3a" /><Relationship Type="http://schemas.openxmlformats.org/officeDocument/2006/relationships/notesMaster" Target="/ppt/notesMasters/notesMaster1.xml" Id="Recfcfd33efa545d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b3113a9246944dc" /><Relationship Type="http://schemas.openxmlformats.org/officeDocument/2006/relationships/notesMaster" Target="/ppt/notesMasters/notesMaster1.xml" Id="R3aae8ba7694b45e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14ea2a5d034b7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fd4d7b6173c4976" /><Relationship Type="http://schemas.openxmlformats.org/officeDocument/2006/relationships/slideLayout" Target="/ppt/slideLayouts/slideLayout1.xml" Id="Rb5e696ee025a427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e696ee025a427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951b31179417a" /><Relationship Type="http://schemas.openxmlformats.org/officeDocument/2006/relationships/notesSlide" Target="/ppt/notesSlides/notesSlide1.xml" Id="Ra20f34b1b8214a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4c6fcf39f4aab" /><Relationship Type="http://schemas.openxmlformats.org/officeDocument/2006/relationships/notesSlide" Target="/ppt/notesSlides/notesSlide2.xml" Id="Ra3234360e6a64f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5c2ff1f2745a6" /><Relationship Type="http://schemas.openxmlformats.org/officeDocument/2006/relationships/image" Target="/ppt/media/image.png" Id="Rdc9ee0d929484547" /><Relationship Type="http://schemas.openxmlformats.org/officeDocument/2006/relationships/notesSlide" Target="/ppt/notesSlides/notesSlide3.xml" Id="R5f08edf9a4404d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f10f62b7b4ea6" /><Relationship Type="http://schemas.openxmlformats.org/officeDocument/2006/relationships/image" Target="/ppt/media/image2.png" Id="Rd61300db99ca4f25" /><Relationship Type="http://schemas.openxmlformats.org/officeDocument/2006/relationships/notesSlide" Target="/ppt/notesSlides/notesSlide4.xml" Id="R7ca0ae3900fb4a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7ff5472bd4052" /><Relationship Type="http://schemas.openxmlformats.org/officeDocument/2006/relationships/image" Target="/ppt/media/image3.png" Id="R8313df13ce7a44ff" /><Relationship Type="http://schemas.openxmlformats.org/officeDocument/2006/relationships/notesSlide" Target="/ppt/notesSlides/notesSlide5.xml" Id="R7d62bb00e0e146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8e892b5854b7d" /><Relationship Type="http://schemas.openxmlformats.org/officeDocument/2006/relationships/notesSlide" Target="/ppt/notesSlides/notesSlide6.xml" Id="Rc374364274e94dd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8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accent">
            <a:extLst xmlns:a="http://schemas.openxmlformats.org/drawingml/2006/main">
              <a:ext uri="{FF2B5EF4-FFF2-40B4-BE49-F238E27FC236}">
                <a16:creationId xmlns:a16="http://schemas.microsoft.com/office/drawing/2014/main" id="{976177EF-5C24-4106-BCEC-DF147EF2F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04850"/>
            <a:ext cx="95250" cy="476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73B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ver-kicker">
            <a:extLst xmlns:a="http://schemas.openxmlformats.org/drawingml/2006/main">
              <a:ext uri="{FF2B5EF4-FFF2-40B4-BE49-F238E27FC236}">
                <a16:creationId xmlns:a16="http://schemas.microsoft.com/office/drawing/2014/main" id="{12751B8F-369C-4201-876A-97BCDA049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838200"/>
            <a:ext cx="723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1E73B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E73BE"/>
                </a:solidFill>
                <a:latin typeface="Arial"/>
                <a:ea typeface="Arial"/>
                <a:cs typeface="Arial"/>
              </a:rPr>
              <a:t>PRODUCT ENGINEERING + BUYER-FACING SYSTEMS</a:t>
            </a:r>
          </a:p>
        </p:txBody>
      </p:sp>
      <p:sp>
        <p:nvSpPr>
          <p:cNvPr id="3" name="cover-title">
            <a:extLst xmlns:a="http://schemas.openxmlformats.org/drawingml/2006/main">
              <a:ext uri="{FF2B5EF4-FFF2-40B4-BE49-F238E27FC236}">
                <a16:creationId xmlns:a16="http://schemas.microsoft.com/office/drawing/2014/main" id="{37C1C731-22F6-4A13-B8BA-136BC09FE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466850"/>
            <a:ext cx="8667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4200" b="1">
                <a:solidFill>
                  <a:srgbClr val="15181D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5181D"/>
                </a:solidFill>
                <a:latin typeface="Arial"/>
                <a:ea typeface="Arial"/>
                <a:cs typeface="Arial"/>
              </a:rPr>
              <a:t>Complex work, made easy to trust</a:t>
            </a:r>
          </a:p>
        </p:txBody>
      </p:sp>
      <p:sp>
        <p:nvSpPr>
          <p:cNvPr id="4" name="cover-copy">
            <a:extLst xmlns:a="http://schemas.openxmlformats.org/drawingml/2006/main">
              <a:ext uri="{FF2B5EF4-FFF2-40B4-BE49-F238E27FC236}">
                <a16:creationId xmlns:a16="http://schemas.microsoft.com/office/drawing/2014/main" id="{0B48755F-1425-4C8D-A7B4-BE6F2D33D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009900"/>
            <a:ext cx="8382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800">
                <a:solidFill>
                  <a:srgbClr val="59616B"/>
                </a:solidFill>
                <a:latin typeface="Arial"/>
                <a:ea typeface="Arial"/>
                <a:cs typeface="Arial"/>
              </a:rPr>
              <a:t>A compact portfolio showing how technical evidence becomes clear decisions, reliable releases and professional client materials.</a:t>
            </a:r>
          </a:p>
        </p:txBody>
      </p:sp>
      <p:sp>
        <p:nvSpPr>
          <p:cNvPr id="5" name="cover-name">
            <a:extLst xmlns:a="http://schemas.openxmlformats.org/drawingml/2006/main">
              <a:ext uri="{FF2B5EF4-FFF2-40B4-BE49-F238E27FC236}">
                <a16:creationId xmlns:a16="http://schemas.microsoft.com/office/drawing/2014/main" id="{6B09F72B-A45A-46C2-B0FC-615D6020A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76250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5181D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5181D"/>
                </a:solidFill>
                <a:latin typeface="Arial"/>
                <a:ea typeface="Arial"/>
                <a:cs typeface="Arial"/>
              </a:rPr>
              <a:t>YEH I.</a:t>
            </a:r>
          </a:p>
        </p:txBody>
      </p:sp>
      <p:sp>
        <p:nvSpPr>
          <p:cNvPr id="6" name="cover-role">
            <a:extLst xmlns:a="http://schemas.openxmlformats.org/drawingml/2006/main">
              <a:ext uri="{FF2B5EF4-FFF2-40B4-BE49-F238E27FC236}">
                <a16:creationId xmlns:a16="http://schemas.microsoft.com/office/drawing/2014/main" id="{E2596DE7-BBCC-4A64-B7E8-1138C426A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238750"/>
            <a:ext cx="438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59616B"/>
                </a:solidFill>
                <a:latin typeface="Arial"/>
                <a:ea typeface="Arial"/>
                <a:cs typeface="Arial"/>
              </a:rPr>
              <a:t>Full-Stack Product Engineer</a:t>
            </a:r>
          </a:p>
        </p:txBody>
      </p:sp>
      <p:sp>
        <p:nvSpPr>
          <p:cNvPr id="7" name="footer-rule-1">
            <a:extLst xmlns:a="http://schemas.openxmlformats.org/drawingml/2006/main">
              <a:ext uri="{FF2B5EF4-FFF2-40B4-BE49-F238E27FC236}">
                <a16:creationId xmlns:a16="http://schemas.microsoft.com/office/drawing/2014/main" id="{3F74018A-7758-49A1-BD1F-F745A6F81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436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1D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footer-left-1">
            <a:extLst xmlns:a="http://schemas.openxmlformats.org/drawingml/2006/main">
              <a:ext uri="{FF2B5EF4-FFF2-40B4-BE49-F238E27FC236}">
                <a16:creationId xmlns:a16="http://schemas.microsoft.com/office/drawing/2014/main" id="{C03601A4-85D7-47C6-9BD5-EF1EEB53C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76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59616B"/>
                </a:solidFill>
                <a:latin typeface="Arial"/>
                <a:ea typeface="Arial"/>
                <a:cs typeface="Arial"/>
              </a:rPr>
              <a:t>YEH I.  |  B2B PORTFOLIO SAMPLE</a:t>
            </a:r>
          </a:p>
        </p:txBody>
      </p:sp>
      <p:sp>
        <p:nvSpPr>
          <p:cNvPr id="9" name="footer-page-1">
            <a:extLst xmlns:a="http://schemas.openxmlformats.org/drawingml/2006/main">
              <a:ext uri="{FF2B5EF4-FFF2-40B4-BE49-F238E27FC236}">
                <a16:creationId xmlns:a16="http://schemas.microsoft.com/office/drawing/2014/main" id="{6EE32EC5-B4D8-4BD5-BD82-306E1C54C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0938117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8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eyebrow">
            <a:extLst xmlns:a="http://schemas.openxmlformats.org/drawingml/2006/main">
              <a:ext uri="{FF2B5EF4-FFF2-40B4-BE49-F238E27FC236}">
                <a16:creationId xmlns:a16="http://schemas.microsoft.com/office/drawing/2014/main" id="{9678D630-FD67-4675-AE6A-6FD6CF2F9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E73B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E73BE"/>
                </a:solidFill>
                <a:latin typeface="Arial"/>
                <a:ea typeface="Arial"/>
                <a:cs typeface="Arial"/>
              </a:rPr>
              <a:t>POSITIONING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45B2E2D7-026C-42A9-B2BC-53A558D8F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62000"/>
            <a:ext cx="108394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6491"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5181D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5181D"/>
                </a:solidFill>
                <a:latin typeface="Arial"/>
                <a:ea typeface="Arial"/>
                <a:cs typeface="Arial"/>
              </a:rPr>
              <a:t>Buyers do not purchase a skill list. They purchase a controlled result.</a:t>
            </a:r>
          </a:p>
        </p:txBody>
      </p:sp>
      <p:sp>
        <p:nvSpPr>
          <p:cNvPr id="3" name="position-rule-0">
            <a:extLst xmlns:a="http://schemas.openxmlformats.org/drawingml/2006/main">
              <a:ext uri="{FF2B5EF4-FFF2-40B4-BE49-F238E27FC236}">
                <a16:creationId xmlns:a16="http://schemas.microsoft.com/office/drawing/2014/main" id="{15CE6060-BC96-4C80-ACAA-335B40EBB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52700"/>
            <a:ext cx="32194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73B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position-num-0">
            <a:extLst xmlns:a="http://schemas.openxmlformats.org/drawingml/2006/main">
              <a:ext uri="{FF2B5EF4-FFF2-40B4-BE49-F238E27FC236}">
                <a16:creationId xmlns:a16="http://schemas.microsoft.com/office/drawing/2014/main" id="{AA1C8EF2-F390-4BFE-A6DA-BEC50A05D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E73B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E73B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position-title-0">
            <a:extLst xmlns:a="http://schemas.openxmlformats.org/drawingml/2006/main">
              <a:ext uri="{FF2B5EF4-FFF2-40B4-BE49-F238E27FC236}">
                <a16:creationId xmlns:a16="http://schemas.microsoft.com/office/drawing/2014/main" id="{6024A71B-2A3B-40DC-A766-5DCABFBCA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5181D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5181D"/>
                </a:solidFill>
                <a:latin typeface="Arial"/>
                <a:ea typeface="Arial"/>
                <a:cs typeface="Arial"/>
              </a:rPr>
              <a:t>Clarify</a:t>
            </a:r>
          </a:p>
        </p:txBody>
      </p:sp>
      <p:sp>
        <p:nvSpPr>
          <p:cNvPr id="6" name="position-body-0">
            <a:extLst xmlns:a="http://schemas.openxmlformats.org/drawingml/2006/main">
              <a:ext uri="{FF2B5EF4-FFF2-40B4-BE49-F238E27FC236}">
                <a16:creationId xmlns:a16="http://schemas.microsoft.com/office/drawing/2014/main" id="{5F792EB4-81B2-432B-9E40-91C73AFA4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0"/>
            <a:ext cx="3143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59616B"/>
                </a:solidFill>
                <a:latin typeface="Arial"/>
                <a:ea typeface="Arial"/>
                <a:cs typeface="Arial"/>
              </a:rPr>
              <a:t>Turn a broad brief into one bounded outcome, two required inputs and an acceptance condition.</a:t>
            </a:r>
          </a:p>
        </p:txBody>
      </p:sp>
      <p:sp>
        <p:nvSpPr>
          <p:cNvPr id="7" name="position-rule-1">
            <a:extLst xmlns:a="http://schemas.openxmlformats.org/drawingml/2006/main">
              <a:ext uri="{FF2B5EF4-FFF2-40B4-BE49-F238E27FC236}">
                <a16:creationId xmlns:a16="http://schemas.microsoft.com/office/drawing/2014/main" id="{E289D3F9-1618-4AB8-927A-4E6CC2B16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552700"/>
            <a:ext cx="32194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8A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position-num-1">
            <a:extLst xmlns:a="http://schemas.openxmlformats.org/drawingml/2006/main">
              <a:ext uri="{FF2B5EF4-FFF2-40B4-BE49-F238E27FC236}">
                <a16:creationId xmlns:a16="http://schemas.microsoft.com/office/drawing/2014/main" id="{ECFB2A9F-2CFB-4C7A-888D-8829DFC28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8575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38A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38A7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position-title-1">
            <a:extLst xmlns:a="http://schemas.openxmlformats.org/drawingml/2006/main">
              <a:ext uri="{FF2B5EF4-FFF2-40B4-BE49-F238E27FC236}">
                <a16:creationId xmlns:a16="http://schemas.microsoft.com/office/drawing/2014/main" id="{421150A4-75BB-4C41-BAA8-390521DD6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371850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5181D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5181D"/>
                </a:solidFill>
                <a:latin typeface="Arial"/>
                <a:ea typeface="Arial"/>
                <a:cs typeface="Arial"/>
              </a:rPr>
              <a:t>Verify</a:t>
            </a:r>
          </a:p>
        </p:txBody>
      </p:sp>
      <p:sp>
        <p:nvSpPr>
          <p:cNvPr id="10" name="position-body-1">
            <a:extLst xmlns:a="http://schemas.openxmlformats.org/drawingml/2006/main">
              <a:ext uri="{FF2B5EF4-FFF2-40B4-BE49-F238E27FC236}">
                <a16:creationId xmlns:a16="http://schemas.microsoft.com/office/drawing/2014/main" id="{AA7ECEC8-E69B-42BD-B977-9A4CF1284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000500"/>
            <a:ext cx="3143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59616B"/>
                </a:solidFill>
                <a:latin typeface="Arial"/>
                <a:ea typeface="Arial"/>
                <a:cs typeface="Arial"/>
              </a:rPr>
              <a:t>Use inspectable evidence: screenshots, executable workflows, editable files and explicit pass/fail criteria.</a:t>
            </a:r>
          </a:p>
        </p:txBody>
      </p:sp>
      <p:sp>
        <p:nvSpPr>
          <p:cNvPr id="11" name="position-rule-2">
            <a:extLst xmlns:a="http://schemas.openxmlformats.org/drawingml/2006/main">
              <a:ext uri="{FF2B5EF4-FFF2-40B4-BE49-F238E27FC236}">
                <a16:creationId xmlns:a16="http://schemas.microsoft.com/office/drawing/2014/main" id="{C1FBC43F-446C-41AC-8195-4650B3759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552700"/>
            <a:ext cx="32194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5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position-num-2">
            <a:extLst xmlns:a="http://schemas.openxmlformats.org/drawingml/2006/main">
              <a:ext uri="{FF2B5EF4-FFF2-40B4-BE49-F238E27FC236}">
                <a16:creationId xmlns:a16="http://schemas.microsoft.com/office/drawing/2014/main" id="{FE146B65-4B60-4026-8960-5502A8D7C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8575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C45A3D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C45A3D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position-title-2">
            <a:extLst xmlns:a="http://schemas.openxmlformats.org/drawingml/2006/main">
              <a:ext uri="{FF2B5EF4-FFF2-40B4-BE49-F238E27FC236}">
                <a16:creationId xmlns:a16="http://schemas.microsoft.com/office/drawing/2014/main" id="{8E5983E8-CCB8-4C22-8299-BE68A898E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71850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5181D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5181D"/>
                </a:solidFill>
                <a:latin typeface="Arial"/>
                <a:ea typeface="Arial"/>
                <a:cs typeface="Arial"/>
              </a:rPr>
              <a:t>Deliver</a:t>
            </a:r>
          </a:p>
        </p:txBody>
      </p:sp>
      <p:sp>
        <p:nvSpPr>
          <p:cNvPr id="14" name="position-body-2">
            <a:extLst xmlns:a="http://schemas.openxmlformats.org/drawingml/2006/main">
              <a:ext uri="{FF2B5EF4-FFF2-40B4-BE49-F238E27FC236}">
                <a16:creationId xmlns:a16="http://schemas.microsoft.com/office/drawing/2014/main" id="{C1357F65-FBE1-424A-B02E-E567627F2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000500"/>
            <a:ext cx="3143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59616B"/>
                </a:solidFill>
                <a:latin typeface="Arial"/>
                <a:ea typeface="Arial"/>
                <a:cs typeface="Arial"/>
              </a:rPr>
              <a:t>Keep the handoff usable: concise findings, ranked actions and source files the buyer can maintain.</a:t>
            </a:r>
          </a:p>
        </p:txBody>
      </p:sp>
      <p:sp>
        <p:nvSpPr>
          <p:cNvPr id="15" name="footer-rule-2">
            <a:extLst xmlns:a="http://schemas.openxmlformats.org/drawingml/2006/main">
              <a:ext uri="{FF2B5EF4-FFF2-40B4-BE49-F238E27FC236}">
                <a16:creationId xmlns:a16="http://schemas.microsoft.com/office/drawing/2014/main" id="{8D4234B4-AEFD-490F-80EB-3FB57B95E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436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1D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footer-left-2">
            <a:extLst xmlns:a="http://schemas.openxmlformats.org/drawingml/2006/main">
              <a:ext uri="{FF2B5EF4-FFF2-40B4-BE49-F238E27FC236}">
                <a16:creationId xmlns:a16="http://schemas.microsoft.com/office/drawing/2014/main" id="{5DFE7B2B-97F4-4302-8494-7288F49C5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76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59616B"/>
                </a:solidFill>
                <a:latin typeface="Arial"/>
                <a:ea typeface="Arial"/>
                <a:cs typeface="Arial"/>
              </a:rPr>
              <a:t>YEH I.  |  B2B PORTFOLIO SAMPLE</a:t>
            </a:r>
          </a:p>
        </p:txBody>
      </p:sp>
      <p:sp>
        <p:nvSpPr>
          <p:cNvPr id="17" name="footer-page-2">
            <a:extLst xmlns:a="http://schemas.openxmlformats.org/drawingml/2006/main">
              <a:ext uri="{FF2B5EF4-FFF2-40B4-BE49-F238E27FC236}">
                <a16:creationId xmlns:a16="http://schemas.microsoft.com/office/drawing/2014/main" id="{F65A73B9-F340-489A-90D8-013EAA95C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05980297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8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eyebrow">
            <a:extLst xmlns:a="http://schemas.openxmlformats.org/drawingml/2006/main">
              <a:ext uri="{FF2B5EF4-FFF2-40B4-BE49-F238E27FC236}">
                <a16:creationId xmlns:a16="http://schemas.microsoft.com/office/drawing/2014/main" id="{16EC215B-FC59-4646-9FB7-DB2C240CB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E73B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E73BE"/>
                </a:solidFill>
                <a:latin typeface="Arial"/>
                <a:ea typeface="Arial"/>
                <a:cs typeface="Arial"/>
              </a:rPr>
              <a:t>SELECTED WORK 01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59142214-6B88-4F37-8705-49FE3764A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62000"/>
            <a:ext cx="108394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5181D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5181D"/>
                </a:solidFill>
                <a:latin typeface="Arial"/>
                <a:ea typeface="Arial"/>
                <a:cs typeface="Arial"/>
              </a:rPr>
              <a:t>A production symptom becomes a reproducible decision path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5D064882-B0C2-4C3E-BE25-BDB02B0AA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47825"/>
            <a:ext cx="9810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425">
                <a:solidFill>
                  <a:srgbClr val="59616B"/>
                </a:solidFill>
                <a:latin typeface="Arial"/>
                <a:ea typeface="Arial"/>
                <a:cs typeface="Arial"/>
              </a:rPr>
              <a:t>Issue isolation proof: observed failure, smallest reproduction, verified cause and bounded repair recommendation.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9ee0d929484547"/>
          <a:stretch xmlns:a="http://schemas.openxmlformats.org/drawingml/2006/main"/>
        </p:blipFill>
        <p:spPr>
          <a:xfrm xmlns:a="http://schemas.openxmlformats.org/drawingml/2006/main">
            <a:off x="1125538" y="2381250"/>
            <a:ext cx="4445000" cy="3333750"/>
          </a:xfrm>
          <a:prstGeom xmlns:a="http://schemas.openxmlformats.org/drawingml/2006/main" prst="rect">
            <a:avLst/>
          </a:prstGeom>
        </p:spPr>
      </p:pic>
      <p:sp>
        <p:nvSpPr>
          <p:cNvPr id="5" name="issue-problem">
            <a:extLst xmlns:a="http://schemas.openxmlformats.org/drawingml/2006/main">
              <a:ext uri="{FF2B5EF4-FFF2-40B4-BE49-F238E27FC236}">
                <a16:creationId xmlns:a16="http://schemas.microsoft.com/office/drawing/2014/main" id="{9A6C34A5-40FB-4A75-A075-709F3A7D6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514600"/>
            <a:ext cx="361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E73B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E73BE"/>
                </a:solidFill>
                <a:latin typeface="Arial"/>
                <a:ea typeface="Arial"/>
                <a:cs typeface="Arial"/>
              </a:rPr>
              <a:t>THE BUYER PROBLEM</a:t>
            </a:r>
          </a:p>
        </p:txBody>
      </p:sp>
      <p:sp>
        <p:nvSpPr>
          <p:cNvPr id="6" name="issue-problem-body">
            <a:extLst xmlns:a="http://schemas.openxmlformats.org/drawingml/2006/main">
              <a:ext uri="{FF2B5EF4-FFF2-40B4-BE49-F238E27FC236}">
                <a16:creationId xmlns:a16="http://schemas.microsoft.com/office/drawing/2014/main" id="{689AE30E-AB0B-4C0A-9BEF-1C3EDE1D4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876550"/>
            <a:ext cx="4572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5181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5181D"/>
                </a:solidFill>
                <a:latin typeface="Arial"/>
                <a:ea typeface="Arial"/>
                <a:cs typeface="Arial"/>
              </a:rPr>
              <a:t>A visible failure is expensive when nobody can state the exact trigger, evidence or repair boundary.</a:t>
            </a:r>
          </a:p>
        </p:txBody>
      </p:sp>
      <p:sp>
        <p:nvSpPr>
          <p:cNvPr id="7" name="issue-delivery">
            <a:extLst xmlns:a="http://schemas.openxmlformats.org/drawingml/2006/main">
              <a:ext uri="{FF2B5EF4-FFF2-40B4-BE49-F238E27FC236}">
                <a16:creationId xmlns:a16="http://schemas.microsoft.com/office/drawing/2014/main" id="{4F885DA1-BB61-4102-A18C-7642066EC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0005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38A72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38A72"/>
                </a:solidFill>
                <a:latin typeface="Arial"/>
                <a:ea typeface="Arial"/>
                <a:cs typeface="Arial"/>
              </a:rPr>
              <a:t>DELIVERABLE</a:t>
            </a:r>
          </a:p>
        </p:txBody>
      </p:sp>
      <p:sp>
        <p:nvSpPr>
          <p:cNvPr id="8" name="issue-delivery-body">
            <a:extLst xmlns:a="http://schemas.openxmlformats.org/drawingml/2006/main">
              <a:ext uri="{FF2B5EF4-FFF2-40B4-BE49-F238E27FC236}">
                <a16:creationId xmlns:a16="http://schemas.microsoft.com/office/drawing/2014/main" id="{A178E355-60A6-4A7B-93D9-5B162775C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381500"/>
            <a:ext cx="40005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425">
                <a:solidFill>
                  <a:srgbClr val="59616B"/>
                </a:solidFill>
                <a:latin typeface="Arial"/>
                <a:ea typeface="Arial"/>
                <a:cs typeface="Arial"/>
              </a:rPr>
              <a:t>Reproduction steps</a:t>
            </a:r>
          </a:p>
          <a:p xmlns:a="http://schemas.openxmlformats.org/drawingml/2006/main">
            <a:pPr>
              <a:defRPr sz="1425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425">
                <a:solidFill>
                  <a:srgbClr val="59616B"/>
                </a:solidFill>
                <a:latin typeface="Arial"/>
                <a:ea typeface="Arial"/>
                <a:cs typeface="Arial"/>
              </a:rPr>
              <a:t>Evidence register</a:t>
            </a:r>
          </a:p>
          <a:p xmlns:a="http://schemas.openxmlformats.org/drawingml/2006/main">
            <a:pPr>
              <a:defRPr sz="1425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425">
                <a:solidFill>
                  <a:srgbClr val="59616B"/>
                </a:solidFill>
                <a:latin typeface="Arial"/>
                <a:ea typeface="Arial"/>
                <a:cs typeface="Arial"/>
              </a:rPr>
              <a:t>Cause classification</a:t>
            </a:r>
          </a:p>
          <a:p xmlns:a="http://schemas.openxmlformats.org/drawingml/2006/main">
            <a:pPr>
              <a:defRPr sz="1425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425">
                <a:solidFill>
                  <a:srgbClr val="59616B"/>
                </a:solidFill>
                <a:latin typeface="Arial"/>
                <a:ea typeface="Arial"/>
                <a:cs typeface="Arial"/>
              </a:rPr>
              <a:t>Smallest safe repair scope</a:t>
            </a:r>
          </a:p>
        </p:txBody>
      </p:sp>
      <p:sp>
        <p:nvSpPr>
          <p:cNvPr id="9" name="footer-rule-3">
            <a:extLst xmlns:a="http://schemas.openxmlformats.org/drawingml/2006/main">
              <a:ext uri="{FF2B5EF4-FFF2-40B4-BE49-F238E27FC236}">
                <a16:creationId xmlns:a16="http://schemas.microsoft.com/office/drawing/2014/main" id="{1BE5AED2-BBD8-41B4-BB0E-E7D80FB99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436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1D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ooter-left-3">
            <a:extLst xmlns:a="http://schemas.openxmlformats.org/drawingml/2006/main">
              <a:ext uri="{FF2B5EF4-FFF2-40B4-BE49-F238E27FC236}">
                <a16:creationId xmlns:a16="http://schemas.microsoft.com/office/drawing/2014/main" id="{7CD88695-EB13-4D2E-8316-BA0CFCEE7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76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59616B"/>
                </a:solidFill>
                <a:latin typeface="Arial"/>
                <a:ea typeface="Arial"/>
                <a:cs typeface="Arial"/>
              </a:rPr>
              <a:t>YEH I.  |  B2B PORTFOLIO SAMPLE</a:t>
            </a:r>
          </a:p>
        </p:txBody>
      </p:sp>
      <p:sp>
        <p:nvSpPr>
          <p:cNvPr id="11" name="footer-page-3">
            <a:extLst xmlns:a="http://schemas.openxmlformats.org/drawingml/2006/main">
              <a:ext uri="{FF2B5EF4-FFF2-40B4-BE49-F238E27FC236}">
                <a16:creationId xmlns:a16="http://schemas.microsoft.com/office/drawing/2014/main" id="{795C2878-C7F7-4C7B-A630-12FE45992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55065683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8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eyebrow">
            <a:extLst xmlns:a="http://schemas.openxmlformats.org/drawingml/2006/main">
              <a:ext uri="{FF2B5EF4-FFF2-40B4-BE49-F238E27FC236}">
                <a16:creationId xmlns:a16="http://schemas.microsoft.com/office/drawing/2014/main" id="{A533060E-3C5F-4DA5-A113-CD02BD199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E73B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E73BE"/>
                </a:solidFill>
                <a:latin typeface="Arial"/>
                <a:ea typeface="Arial"/>
                <a:cs typeface="Arial"/>
              </a:rPr>
              <a:t>SELECTED WORK 02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AF0593E-1911-460D-96D4-8A25F269E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62000"/>
            <a:ext cx="108394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5181D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5181D"/>
                </a:solidFill>
                <a:latin typeface="Arial"/>
                <a:ea typeface="Arial"/>
                <a:cs typeface="Arial"/>
              </a:rPr>
              <a:t>Release confidence is a written, repeatable workflow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88C4AE0C-B4DA-48F9-AAAE-843636400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47825"/>
            <a:ext cx="9810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425">
                <a:solidFill>
                  <a:srgbClr val="59616B"/>
                </a:solidFill>
                <a:latin typeface="Arial"/>
                <a:ea typeface="Arial"/>
                <a:cs typeface="Arial"/>
              </a:rPr>
              <a:t>A paid iOS QA engagement completed with a 5.0 outcome and evidence-based release reporting.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1300db99ca4f25"/>
          <a:stretch xmlns:a="http://schemas.openxmlformats.org/drawingml/2006/main"/>
        </p:blipFill>
        <p:spPr>
          <a:xfrm xmlns:a="http://schemas.openxmlformats.org/drawingml/2006/main">
            <a:off x="6580188" y="2305050"/>
            <a:ext cx="4508500" cy="3381375"/>
          </a:xfrm>
          <a:prstGeom xmlns:a="http://schemas.openxmlformats.org/drawingml/2006/main" prst="rect">
            <a:avLst/>
          </a:prstGeom>
        </p:spPr>
      </p:pic>
      <p:sp>
        <p:nvSpPr>
          <p:cNvPr id="5" name="qa-claim">
            <a:extLst xmlns:a="http://schemas.openxmlformats.org/drawingml/2006/main">
              <a:ext uri="{FF2B5EF4-FFF2-40B4-BE49-F238E27FC236}">
                <a16:creationId xmlns:a16="http://schemas.microsoft.com/office/drawing/2014/main" id="{EB01E4D6-40B1-4EB2-A79F-6103242CD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09850"/>
            <a:ext cx="4762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5181D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5181D"/>
                </a:solidFill>
                <a:latin typeface="Arial"/>
                <a:ea typeface="Arial"/>
                <a:cs typeface="Arial"/>
              </a:rPr>
              <a:t>One workflow covers the critical path from install to decision.</a:t>
            </a:r>
          </a:p>
        </p:txBody>
      </p:sp>
      <p:sp>
        <p:nvSpPr>
          <p:cNvPr id="6" name="qa-body">
            <a:extLst xmlns:a="http://schemas.openxmlformats.org/drawingml/2006/main">
              <a:ext uri="{FF2B5EF4-FFF2-40B4-BE49-F238E27FC236}">
                <a16:creationId xmlns:a16="http://schemas.microsoft.com/office/drawing/2014/main" id="{F7DC9C6B-480A-49C6-83C6-7982E4068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14750"/>
            <a:ext cx="4762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425">
                <a:solidFill>
                  <a:srgbClr val="59616B"/>
                </a:solidFill>
                <a:latin typeface="Arial"/>
                <a:ea typeface="Arial"/>
                <a:cs typeface="Arial"/>
              </a:rPr>
              <a:t>The buyer receives a concise pass/fail matrix, reproducible defects, evidence for each finding and a release recommendation. Communication and delivery stay fully asynchronous.</a:t>
            </a:r>
          </a:p>
        </p:txBody>
      </p:sp>
      <p:sp>
        <p:nvSpPr>
          <p:cNvPr id="7" name="metric-64">
            <a:extLst xmlns:a="http://schemas.openxmlformats.org/drawingml/2006/main">
              <a:ext uri="{FF2B5EF4-FFF2-40B4-BE49-F238E27FC236}">
                <a16:creationId xmlns:a16="http://schemas.microsoft.com/office/drawing/2014/main" id="{0AEAD880-09D1-421A-9EC2-492674879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48200"/>
            <a:ext cx="219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38A72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38A72"/>
                </a:solidFill>
                <a:latin typeface="Arial"/>
                <a:ea typeface="Arial"/>
                <a:cs typeface="Arial"/>
              </a:rPr>
              <a:t>5.0</a:t>
            </a:r>
          </a:p>
        </p:txBody>
      </p:sp>
      <p:sp>
        <p:nvSpPr>
          <p:cNvPr id="8" name="metric-label-64">
            <a:extLst xmlns:a="http://schemas.openxmlformats.org/drawingml/2006/main">
              <a:ext uri="{FF2B5EF4-FFF2-40B4-BE49-F238E27FC236}">
                <a16:creationId xmlns:a16="http://schemas.microsoft.com/office/drawing/2014/main" id="{2F6BC11E-6B77-4A06-AB58-C99FA4E38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200">
                <a:solidFill>
                  <a:srgbClr val="59616B"/>
                </a:solidFill>
                <a:latin typeface="Arial"/>
                <a:ea typeface="Arial"/>
                <a:cs typeface="Arial"/>
              </a:rPr>
              <a:t>verified paid outcome</a:t>
            </a:r>
          </a:p>
        </p:txBody>
      </p:sp>
      <p:sp>
        <p:nvSpPr>
          <p:cNvPr id="9" name="metric-320">
            <a:extLst xmlns:a="http://schemas.openxmlformats.org/drawingml/2006/main">
              <a:ext uri="{FF2B5EF4-FFF2-40B4-BE49-F238E27FC236}">
                <a16:creationId xmlns:a16="http://schemas.microsoft.com/office/drawing/2014/main" id="{68C7D9F6-A3D2-41ED-A54F-17D712DD7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648200"/>
            <a:ext cx="219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E73BE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E73B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metric-label-320">
            <a:extLst xmlns:a="http://schemas.openxmlformats.org/drawingml/2006/main">
              <a:ext uri="{FF2B5EF4-FFF2-40B4-BE49-F238E27FC236}">
                <a16:creationId xmlns:a16="http://schemas.microsoft.com/office/drawing/2014/main" id="{1B8AB8AB-FED8-4247-824C-44B502F2D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5219700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200">
                <a:solidFill>
                  <a:srgbClr val="59616B"/>
                </a:solidFill>
                <a:latin typeface="Arial"/>
                <a:ea typeface="Arial"/>
                <a:cs typeface="Arial"/>
              </a:rPr>
              <a:t>bounded critical workflow</a:t>
            </a:r>
          </a:p>
        </p:txBody>
      </p:sp>
      <p:sp>
        <p:nvSpPr>
          <p:cNvPr id="11" name="footer-rule-4">
            <a:extLst xmlns:a="http://schemas.openxmlformats.org/drawingml/2006/main">
              <a:ext uri="{FF2B5EF4-FFF2-40B4-BE49-F238E27FC236}">
                <a16:creationId xmlns:a16="http://schemas.microsoft.com/office/drawing/2014/main" id="{993BF58A-35C5-46A5-BCE1-160638303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436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1D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footer-left-4">
            <a:extLst xmlns:a="http://schemas.openxmlformats.org/drawingml/2006/main">
              <a:ext uri="{FF2B5EF4-FFF2-40B4-BE49-F238E27FC236}">
                <a16:creationId xmlns:a16="http://schemas.microsoft.com/office/drawing/2014/main" id="{334B4394-B995-49D9-8F0D-A9B7EAE17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76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59616B"/>
                </a:solidFill>
                <a:latin typeface="Arial"/>
                <a:ea typeface="Arial"/>
                <a:cs typeface="Arial"/>
              </a:rPr>
              <a:t>YEH I.  |  B2B PORTFOLIO SAMPLE</a:t>
            </a:r>
          </a:p>
        </p:txBody>
      </p:sp>
      <p:sp>
        <p:nvSpPr>
          <p:cNvPr id="13" name="footer-page-4">
            <a:extLst xmlns:a="http://schemas.openxmlformats.org/drawingml/2006/main">
              <a:ext uri="{FF2B5EF4-FFF2-40B4-BE49-F238E27FC236}">
                <a16:creationId xmlns:a16="http://schemas.microsoft.com/office/drawing/2014/main" id="{55AFF173-33E6-4709-933D-9E1DBBC67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63082240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8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eyebrow">
            <a:extLst xmlns:a="http://schemas.openxmlformats.org/drawingml/2006/main">
              <a:ext uri="{FF2B5EF4-FFF2-40B4-BE49-F238E27FC236}">
                <a16:creationId xmlns:a16="http://schemas.microsoft.com/office/drawing/2014/main" id="{6E97C169-17FD-4EB0-8253-19542CF09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E73B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E73BE"/>
                </a:solidFill>
                <a:latin typeface="Arial"/>
                <a:ea typeface="Arial"/>
                <a:cs typeface="Arial"/>
              </a:rPr>
              <a:t>SELECTED WORK 03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D8F2CB6E-CED1-4C4A-A246-46E124553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62000"/>
            <a:ext cx="108394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6491"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5181D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5181D"/>
                </a:solidFill>
                <a:latin typeface="Arial"/>
                <a:ea typeface="Arial"/>
                <a:cs typeface="Arial"/>
              </a:rPr>
              <a:t>An executive plan should show decisions, not decorate a calendar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EA4915FD-EBA2-4C29-9514-A2679796A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47825"/>
            <a:ext cx="9810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425">
                <a:solidFill>
                  <a:srgbClr val="59616B"/>
                </a:solidFill>
                <a:latin typeface="Arial"/>
                <a:ea typeface="Arial"/>
                <a:cs typeface="Arial"/>
              </a:rPr>
              <a:t>A one-page editable 30/60/90 plan structured around outcomes, actions and evidence.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13df13ce7a44ff"/>
          <a:stretch xmlns:a="http://schemas.openxmlformats.org/drawingml/2006/main"/>
        </p:blipFill>
        <p:spPr>
          <a:xfrm xmlns:a="http://schemas.openxmlformats.org/drawingml/2006/main">
            <a:off x="609600" y="2250281"/>
            <a:ext cx="7239000" cy="4071938"/>
          </a:xfrm>
          <a:prstGeom xmlns:a="http://schemas.openxmlformats.org/drawingml/2006/main" prst="rect">
            <a:avLst/>
          </a:prstGeom>
        </p:spPr>
      </p:pic>
      <p:sp>
        <p:nvSpPr>
          <p:cNvPr id="5" name="plan-side-title">
            <a:extLst xmlns:a="http://schemas.openxmlformats.org/drawingml/2006/main">
              <a:ext uri="{FF2B5EF4-FFF2-40B4-BE49-F238E27FC236}">
                <a16:creationId xmlns:a16="http://schemas.microsoft.com/office/drawing/2014/main" id="{F594A344-9291-428A-AE9C-CCA5D9E7D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51460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C45A3D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C45A3D"/>
                </a:solidFill>
                <a:latin typeface="Arial"/>
                <a:ea typeface="Arial"/>
                <a:cs typeface="Arial"/>
              </a:rPr>
              <a:t>DESIGN PRINCIPLE</a:t>
            </a:r>
          </a:p>
        </p:txBody>
      </p:sp>
      <p:sp>
        <p:nvSpPr>
          <p:cNvPr id="6" name="plan-side-body">
            <a:extLst xmlns:a="http://schemas.openxmlformats.org/drawingml/2006/main">
              <a:ext uri="{FF2B5EF4-FFF2-40B4-BE49-F238E27FC236}">
                <a16:creationId xmlns:a16="http://schemas.microsoft.com/office/drawing/2014/main" id="{90BE9A05-4D28-4729-B60C-92E822E7B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914650"/>
            <a:ext cx="304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6711"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15181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5181D"/>
                </a:solidFill>
                <a:latin typeface="Arial"/>
                <a:ea typeface="Arial"/>
                <a:cs typeface="Arial"/>
              </a:rPr>
              <a:t>Each period earns its place by answering three questions:</a:t>
            </a:r>
          </a:p>
        </p:txBody>
      </p:sp>
      <p:sp>
        <p:nvSpPr>
          <p:cNvPr id="7" name="plan-side-list">
            <a:extLst xmlns:a="http://schemas.openxmlformats.org/drawingml/2006/main">
              <a:ext uri="{FF2B5EF4-FFF2-40B4-BE49-F238E27FC236}">
                <a16:creationId xmlns:a16="http://schemas.microsoft.com/office/drawing/2014/main" id="{6076AA4E-86DC-4035-951C-B764B4B68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943350"/>
            <a:ext cx="295275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59616B"/>
                </a:solidFill>
                <a:latin typeface="Arial"/>
                <a:ea typeface="Arial"/>
                <a:cs typeface="Arial"/>
              </a:rPr>
              <a:t>What changes?</a:t>
            </a:r>
          </a:p>
          <a:p xmlns:a="http://schemas.openxmlformats.org/drawingml/2006/main">
            <a:pPr>
              <a:defRPr sz="150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59616B"/>
                </a:solidFill>
                <a:latin typeface="Arial"/>
                <a:ea typeface="Arial"/>
                <a:cs typeface="Arial"/>
              </a:rPr>
              <a:t>What gets delivered?</a:t>
            </a:r>
          </a:p>
          <a:p xmlns:a="http://schemas.openxmlformats.org/drawingml/2006/main">
            <a:pPr>
              <a:defRPr sz="150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59616B"/>
                </a:solidFill>
                <a:latin typeface="Arial"/>
                <a:ea typeface="Arial"/>
                <a:cs typeface="Arial"/>
              </a:rPr>
              <a:t>How will it be verified?</a:t>
            </a:r>
          </a:p>
        </p:txBody>
      </p:sp>
      <p:sp>
        <p:nvSpPr>
          <p:cNvPr id="8" name="footer-rule-5">
            <a:extLst xmlns:a="http://schemas.openxmlformats.org/drawingml/2006/main">
              <a:ext uri="{FF2B5EF4-FFF2-40B4-BE49-F238E27FC236}">
                <a16:creationId xmlns:a16="http://schemas.microsoft.com/office/drawing/2014/main" id="{4EB5C217-C4D3-4491-95E6-C87F97F5E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436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1D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footer-left-5">
            <a:extLst xmlns:a="http://schemas.openxmlformats.org/drawingml/2006/main">
              <a:ext uri="{FF2B5EF4-FFF2-40B4-BE49-F238E27FC236}">
                <a16:creationId xmlns:a16="http://schemas.microsoft.com/office/drawing/2014/main" id="{29BFC5C1-893C-4FF0-B51C-C4FFD68F5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76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59616B"/>
                </a:solidFill>
                <a:latin typeface="Arial"/>
                <a:ea typeface="Arial"/>
                <a:cs typeface="Arial"/>
              </a:rPr>
              <a:t>YEH I.  |  B2B PORTFOLIO SAMPLE</a:t>
            </a:r>
          </a:p>
        </p:txBody>
      </p:sp>
      <p:sp>
        <p:nvSpPr>
          <p:cNvPr id="10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482C6904-AA40-4E58-8925-8F607D0F8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18468134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8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eyebrow">
            <a:extLst xmlns:a="http://schemas.openxmlformats.org/drawingml/2006/main">
              <a:ext uri="{FF2B5EF4-FFF2-40B4-BE49-F238E27FC236}">
                <a16:creationId xmlns:a16="http://schemas.microsoft.com/office/drawing/2014/main" id="{D01C765A-C1EA-4C0E-B1E4-C3D9A10CC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E73B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E73BE"/>
                </a:solidFill>
                <a:latin typeface="Arial"/>
                <a:ea typeface="Arial"/>
                <a:cs typeface="Arial"/>
              </a:rPr>
              <a:t>STAGED ENGAGEMENT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B328FD7-9A77-4686-AC40-7A165E0FB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62000"/>
            <a:ext cx="108394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5181D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5181D"/>
                </a:solidFill>
                <a:latin typeface="Arial"/>
                <a:ea typeface="Arial"/>
                <a:cs typeface="Arial"/>
              </a:rPr>
              <a:t>Start with the portfolio. Earn the right to build the website.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767A54A5-2A3C-4671-A626-07A4A44D7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47825"/>
            <a:ext cx="9810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425">
                <a:solidFill>
                  <a:srgbClr val="59616B"/>
                </a:solidFill>
                <a:latin typeface="Arial"/>
                <a:ea typeface="Arial"/>
                <a:cs typeface="Arial"/>
              </a:rPr>
              <a:t>A small first phase keeps scope, feedback and commercial risk visible before expanding.</a:t>
            </a:r>
          </a:p>
        </p:txBody>
      </p:sp>
      <p:sp>
        <p:nvSpPr>
          <p:cNvPr id="4" name="engage-rule-0">
            <a:extLst xmlns:a="http://schemas.openxmlformats.org/drawingml/2006/main">
              <a:ext uri="{FF2B5EF4-FFF2-40B4-BE49-F238E27FC236}">
                <a16:creationId xmlns:a16="http://schemas.microsoft.com/office/drawing/2014/main" id="{967F793B-758C-4F64-BEE6-B4FC44CD6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33650"/>
            <a:ext cx="952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73B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engage-label-0">
            <a:extLst xmlns:a="http://schemas.openxmlformats.org/drawingml/2006/main">
              <a:ext uri="{FF2B5EF4-FFF2-40B4-BE49-F238E27FC236}">
                <a16:creationId xmlns:a16="http://schemas.microsoft.com/office/drawing/2014/main" id="{3D3AD0C6-98FD-472A-AABB-4ED73E70E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533650"/>
            <a:ext cx="142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1E73B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E73BE"/>
                </a:solidFill>
                <a:latin typeface="Arial"/>
                <a:ea typeface="Arial"/>
                <a:cs typeface="Arial"/>
              </a:rPr>
              <a:t>PHASE 1</a:t>
            </a:r>
          </a:p>
        </p:txBody>
      </p:sp>
      <p:sp>
        <p:nvSpPr>
          <p:cNvPr id="6" name="engage-title-0">
            <a:extLst xmlns:a="http://schemas.openxmlformats.org/drawingml/2006/main">
              <a:ext uri="{FF2B5EF4-FFF2-40B4-BE49-F238E27FC236}">
                <a16:creationId xmlns:a16="http://schemas.microsoft.com/office/drawing/2014/main" id="{2522DCD5-5FC8-4032-947C-513768EA4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1940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5181D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5181D"/>
                </a:solidFill>
                <a:latin typeface="Arial"/>
                <a:ea typeface="Arial"/>
                <a:cs typeface="Arial"/>
              </a:rPr>
              <a:t>Professional portfolio</a:t>
            </a:r>
          </a:p>
        </p:txBody>
      </p:sp>
      <p:sp>
        <p:nvSpPr>
          <p:cNvPr id="7" name="engage-body-0">
            <a:extLst xmlns:a="http://schemas.openxmlformats.org/drawingml/2006/main">
              <a:ext uri="{FF2B5EF4-FFF2-40B4-BE49-F238E27FC236}">
                <a16:creationId xmlns:a16="http://schemas.microsoft.com/office/drawing/2014/main" id="{7E1E79E4-BD0A-4534-9510-E028151FA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609850"/>
            <a:ext cx="6381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59616B"/>
                </a:solidFill>
                <a:latin typeface="Arial"/>
                <a:ea typeface="Arial"/>
                <a:cs typeface="Arial"/>
              </a:rPr>
              <a:t>Narrative structure, visual system, 3–4 case studies, editable source and export set.</a:t>
            </a:r>
          </a:p>
        </p:txBody>
      </p:sp>
      <p:sp>
        <p:nvSpPr>
          <p:cNvPr id="8" name="engage-rule-1">
            <a:extLst xmlns:a="http://schemas.openxmlformats.org/drawingml/2006/main">
              <a:ext uri="{FF2B5EF4-FFF2-40B4-BE49-F238E27FC236}">
                <a16:creationId xmlns:a16="http://schemas.microsoft.com/office/drawing/2014/main" id="{95361671-F079-41E4-8D7C-DBCC9C0D4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57600"/>
            <a:ext cx="952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8A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engage-label-1">
            <a:extLst xmlns:a="http://schemas.openxmlformats.org/drawingml/2006/main">
              <a:ext uri="{FF2B5EF4-FFF2-40B4-BE49-F238E27FC236}">
                <a16:creationId xmlns:a16="http://schemas.microsoft.com/office/drawing/2014/main" id="{24967766-7B86-4C12-AB1A-92C4AFD18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657600"/>
            <a:ext cx="142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138A7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38A72"/>
                </a:solidFill>
                <a:latin typeface="Arial"/>
                <a:ea typeface="Arial"/>
                <a:cs typeface="Arial"/>
              </a:rPr>
              <a:t>PHASE 2</a:t>
            </a:r>
          </a:p>
        </p:txBody>
      </p:sp>
      <p:sp>
        <p:nvSpPr>
          <p:cNvPr id="10" name="engage-title-1">
            <a:extLst xmlns:a="http://schemas.openxmlformats.org/drawingml/2006/main">
              <a:ext uri="{FF2B5EF4-FFF2-40B4-BE49-F238E27FC236}">
                <a16:creationId xmlns:a16="http://schemas.microsoft.com/office/drawing/2014/main" id="{62434B85-AC61-4620-97D8-AC0EC08B8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9433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5181D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5181D"/>
                </a:solidFill>
                <a:latin typeface="Arial"/>
                <a:ea typeface="Arial"/>
                <a:cs typeface="Arial"/>
              </a:rPr>
              <a:t>Studio website</a:t>
            </a:r>
          </a:p>
        </p:txBody>
      </p:sp>
      <p:sp>
        <p:nvSpPr>
          <p:cNvPr id="11" name="engage-body-1">
            <a:extLst xmlns:a="http://schemas.openxmlformats.org/drawingml/2006/main">
              <a:ext uri="{FF2B5EF4-FFF2-40B4-BE49-F238E27FC236}">
                <a16:creationId xmlns:a16="http://schemas.microsoft.com/office/drawing/2014/main" id="{CF114236-2751-4A90-A112-84D814F26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733800"/>
            <a:ext cx="6381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59616B"/>
                </a:solidFill>
                <a:latin typeface="Arial"/>
                <a:ea typeface="Arial"/>
                <a:cs typeface="Arial"/>
              </a:rPr>
              <a:t>Positioning translated into a responsive B2B site with a maintainable content structure.</a:t>
            </a:r>
          </a:p>
        </p:txBody>
      </p:sp>
      <p:sp>
        <p:nvSpPr>
          <p:cNvPr id="12" name="engage-rule-2">
            <a:extLst xmlns:a="http://schemas.openxmlformats.org/drawingml/2006/main">
              <a:ext uri="{FF2B5EF4-FFF2-40B4-BE49-F238E27FC236}">
                <a16:creationId xmlns:a16="http://schemas.microsoft.com/office/drawing/2014/main" id="{4D85B7C7-8BAA-427D-A685-71EA7297A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81550"/>
            <a:ext cx="952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5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engage-label-2">
            <a:extLst xmlns:a="http://schemas.openxmlformats.org/drawingml/2006/main">
              <a:ext uri="{FF2B5EF4-FFF2-40B4-BE49-F238E27FC236}">
                <a16:creationId xmlns:a16="http://schemas.microsoft.com/office/drawing/2014/main" id="{63EA0535-D47E-48C1-B553-888586F37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781550"/>
            <a:ext cx="142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C45A3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C45A3D"/>
                </a:solidFill>
                <a:latin typeface="Arial"/>
                <a:ea typeface="Arial"/>
                <a:cs typeface="Arial"/>
              </a:rPr>
              <a:t>PHASE 3</a:t>
            </a:r>
          </a:p>
        </p:txBody>
      </p:sp>
      <p:sp>
        <p:nvSpPr>
          <p:cNvPr id="14" name="engage-title-2">
            <a:extLst xmlns:a="http://schemas.openxmlformats.org/drawingml/2006/main">
              <a:ext uri="{FF2B5EF4-FFF2-40B4-BE49-F238E27FC236}">
                <a16:creationId xmlns:a16="http://schemas.microsoft.com/office/drawing/2014/main" id="{C83A7EBB-6FCC-45C7-91B4-C7EEC8BD1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06730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5181D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5181D"/>
                </a:solidFill>
                <a:latin typeface="Arial"/>
                <a:ea typeface="Arial"/>
                <a:cs typeface="Arial"/>
              </a:rPr>
              <a:t>Capability deck</a:t>
            </a:r>
          </a:p>
        </p:txBody>
      </p:sp>
      <p:sp>
        <p:nvSpPr>
          <p:cNvPr id="15" name="engage-body-2">
            <a:extLst xmlns:a="http://schemas.openxmlformats.org/drawingml/2006/main">
              <a:ext uri="{FF2B5EF4-FFF2-40B4-BE49-F238E27FC236}">
                <a16:creationId xmlns:a16="http://schemas.microsoft.com/office/drawing/2014/main" id="{DE27B23F-B8CB-44BE-B6A8-61A6AF890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857750"/>
            <a:ext cx="6381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59616B"/>
                </a:solidFill>
                <a:latin typeface="Arial"/>
                <a:ea typeface="Arial"/>
                <a:cs typeface="Arial"/>
              </a:rPr>
              <a:t>An 8–12 page sales asset adapted from the validated website narrative and identity.</a:t>
            </a:r>
          </a:p>
        </p:txBody>
      </p:sp>
      <p:sp>
        <p:nvSpPr>
          <p:cNvPr id="16" name="engage-close">
            <a:extLst xmlns:a="http://schemas.openxmlformats.org/drawingml/2006/main">
              <a:ext uri="{FF2B5EF4-FFF2-40B4-BE49-F238E27FC236}">
                <a16:creationId xmlns:a16="http://schemas.microsoft.com/office/drawing/2014/main" id="{58E810DC-8581-4289-8762-0BE73B77D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72150"/>
            <a:ext cx="1000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5181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5181D"/>
                </a:solidFill>
                <a:latin typeface="Arial"/>
                <a:ea typeface="Arial"/>
                <a:cs typeface="Arial"/>
              </a:rPr>
              <a:t>The first decision is simple: approve one visual direction and one case-study structure.</a:t>
            </a:r>
          </a:p>
        </p:txBody>
      </p:sp>
      <p:sp>
        <p:nvSpPr>
          <p:cNvPr id="17" name="footer-rule-6">
            <a:extLst xmlns:a="http://schemas.openxmlformats.org/drawingml/2006/main">
              <a:ext uri="{FF2B5EF4-FFF2-40B4-BE49-F238E27FC236}">
                <a16:creationId xmlns:a16="http://schemas.microsoft.com/office/drawing/2014/main" id="{228F248A-9A3F-4EFE-A75E-3F90130DD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436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1D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footer-left-6">
            <a:extLst xmlns:a="http://schemas.openxmlformats.org/drawingml/2006/main">
              <a:ext uri="{FF2B5EF4-FFF2-40B4-BE49-F238E27FC236}">
                <a16:creationId xmlns:a16="http://schemas.microsoft.com/office/drawing/2014/main" id="{3181F39A-E4C7-4211-8D1D-E2973C6EA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76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59616B"/>
                </a:solidFill>
                <a:latin typeface="Arial"/>
                <a:ea typeface="Arial"/>
                <a:cs typeface="Arial"/>
              </a:rPr>
              <a:t>YEH I.  |  B2B PORTFOLIO SAMPLE</a:t>
            </a:r>
          </a:p>
        </p:txBody>
      </p:sp>
      <p:sp>
        <p:nvSpPr>
          <p:cNvPr id="19" name="footer-page-6">
            <a:extLst xmlns:a="http://schemas.openxmlformats.org/drawingml/2006/main">
              <a:ext uri="{FF2B5EF4-FFF2-40B4-BE49-F238E27FC236}">
                <a16:creationId xmlns:a16="http://schemas.microsoft.com/office/drawing/2014/main" id="{FCA71040-CD5C-4963-8CE2-E502B88C6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09415839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2026-08-13T08:04:23.7890000Z</dcterms:created>
  <dcterms:modified xsi:type="dcterms:W3CDTF">2026-08-13T08:04:23.7890000Z</dcterms:modified>
</coreProperties>
</file>